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42" r:id="rId3"/>
    <p:sldId id="257" r:id="rId4"/>
    <p:sldId id="266" r:id="rId5"/>
    <p:sldId id="329" r:id="rId6"/>
    <p:sldId id="259" r:id="rId7"/>
    <p:sldId id="265" r:id="rId8"/>
    <p:sldId id="268" r:id="rId9"/>
    <p:sldId id="330" r:id="rId10"/>
    <p:sldId id="281" r:id="rId11"/>
    <p:sldId id="331" r:id="rId12"/>
    <p:sldId id="332" r:id="rId13"/>
    <p:sldId id="333" r:id="rId14"/>
    <p:sldId id="260" r:id="rId15"/>
    <p:sldId id="269" r:id="rId16"/>
    <p:sldId id="277" r:id="rId17"/>
    <p:sldId id="280" r:id="rId18"/>
    <p:sldId id="284" r:id="rId19"/>
    <p:sldId id="334" r:id="rId20"/>
    <p:sldId id="335" r:id="rId21"/>
    <p:sldId id="338" r:id="rId22"/>
    <p:sldId id="339" r:id="rId23"/>
    <p:sldId id="261" r:id="rId24"/>
    <p:sldId id="288" r:id="rId25"/>
    <p:sldId id="276" r:id="rId26"/>
    <p:sldId id="289" r:id="rId27"/>
    <p:sldId id="273" r:id="rId28"/>
    <p:sldId id="290" r:id="rId29"/>
    <p:sldId id="340" r:id="rId30"/>
    <p:sldId id="341" r:id="rId31"/>
    <p:sldId id="291" r:id="rId32"/>
    <p:sldId id="262" r:id="rId33"/>
    <p:sldId id="292" r:id="rId34"/>
    <p:sldId id="343" r:id="rId35"/>
    <p:sldId id="345" r:id="rId36"/>
    <p:sldId id="344" r:id="rId37"/>
    <p:sldId id="346" r:id="rId38"/>
    <p:sldId id="263" r:id="rId39"/>
    <p:sldId id="347" r:id="rId40"/>
    <p:sldId id="264" r:id="rId41"/>
    <p:sldId id="293" r:id="rId42"/>
    <p:sldId id="299" r:id="rId43"/>
    <p:sldId id="303" r:id="rId44"/>
    <p:sldId id="304" r:id="rId45"/>
    <p:sldId id="301" r:id="rId46"/>
    <p:sldId id="306" r:id="rId47"/>
    <p:sldId id="302" r:id="rId48"/>
    <p:sldId id="348" r:id="rId49"/>
    <p:sldId id="349" r:id="rId50"/>
    <p:sldId id="308" r:id="rId51"/>
    <p:sldId id="350" r:id="rId52"/>
    <p:sldId id="309" r:id="rId53"/>
    <p:sldId id="310" r:id="rId54"/>
    <p:sldId id="305" r:id="rId55"/>
    <p:sldId id="312" r:id="rId56"/>
    <p:sldId id="313" r:id="rId57"/>
    <p:sldId id="314" r:id="rId58"/>
    <p:sldId id="315" r:id="rId59"/>
    <p:sldId id="300" r:id="rId60"/>
    <p:sldId id="319" r:id="rId61"/>
    <p:sldId id="316" r:id="rId62"/>
    <p:sldId id="320" r:id="rId63"/>
    <p:sldId id="317" r:id="rId64"/>
    <p:sldId id="321" r:id="rId65"/>
    <p:sldId id="322" r:id="rId66"/>
    <p:sldId id="318" r:id="rId67"/>
    <p:sldId id="323" r:id="rId68"/>
    <p:sldId id="324" r:id="rId69"/>
    <p:sldId id="325" r:id="rId70"/>
    <p:sldId id="326" r:id="rId71"/>
    <p:sldId id="327" r:id="rId72"/>
    <p:sldId id="328" r:id="rId7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DBDBDB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9848-BD87-4BCE-B0F3-95C7533E0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8ACA2-DE39-4EA2-8DDB-C7FC07786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62F48-411C-4C7E-8F70-A4ECB617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2E66-412C-49BF-BE5A-613B16E4D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BDBD6-7181-424F-861D-50E40B60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3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09EF-0F03-4EC2-8256-CCE79282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0C7BD-9132-48AD-BEBE-CFFCB8A6E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18434-3E86-4614-8F23-977A2FE2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38510-E0A1-4849-823D-4614EA9C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986E-8304-460F-AD9A-190E4B6B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1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0A8E05-D226-4434-A820-C50369140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DA9FD-323D-479C-AF39-2163A50CF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76DF4-F6D2-4E02-ACF8-6D7474DD8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FADE4-02FA-4E10-A149-6FDD720F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AC69E-5E71-49B2-8454-31F33B66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9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E13D-7FD0-48A0-9902-42FC5F14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4706-0074-4EC2-817B-B430601F5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F8BB7-3A46-4454-AFF4-F1828DF2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204E3-FB2E-4BAA-8247-E7895D96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4D183-16AD-4136-A30A-71646D67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2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DDCC-95E2-4026-BCDA-E8CD6CEC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E7336-BFF8-4004-ACC2-B8838E259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6C639-11F2-4689-A6B1-974FC238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4447B-FC3C-48EB-BFB9-7FB9B649E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049EE-90A2-4DC8-9F28-45C1F9CE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6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5D7A-806E-48C4-AFCC-9DD9DD29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C1F5-8205-42B1-B558-EE76D3758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169DA-A55E-4FFB-9A99-9C0F04A98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E74CC-86B0-40E9-9DFE-CF60465C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FA1F4-940D-4F50-8DC4-A91B12229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AD6F2-C2FA-4C66-9406-1E413FB9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F139-7092-434D-9BC6-E28FB895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9C33A-5416-459D-821A-C076C5E93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F6345-53BD-415A-B859-863F70143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654BC-0823-4250-AA34-81A2EFFCE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067FB-6566-4E53-8D6B-9A248BF91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D2662-43C6-4381-9FBB-D6A9E9775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26359-04BC-4934-9269-86C07CED8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6C832-7CA1-4071-95C8-5F7BCE33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9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A10E-B51F-4B18-A434-06EF42C4F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76774-EF44-4F0B-AADC-884FCF23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7B404-F8E1-4417-AD35-364B2ACB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B5648-E778-4AA0-AE3C-6F96B2F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8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8820D-9CC7-4034-9FBC-6818D750E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B8420-3C31-4EF8-900C-EDF195B72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1C750-5B5A-4BA6-B893-51A03DE9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946E-01DE-4289-9CDD-008D8DB5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DEC2-DB5D-4F98-8194-3434E01C0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D822C-F138-4DE6-9CFC-5C26C4249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9777F-2CC0-4B64-96B4-F2AD304A2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233F4-9CA7-4AD3-BEA7-87BB0D55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B6788-98DB-43B3-9FCF-5E3898C99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1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B680-C2B6-42FF-BDAB-EFC6FC2C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BC9E7A-D26A-40DD-B2B7-845D023F1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993DB-25BB-4E6D-99BC-EBE07AABA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246B7-2329-4FB6-B0BB-8260E0E0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0C975-6494-4D9F-A0C9-1A15D9250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C44D6-84C3-4DB0-AC6C-75155D41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3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A1514-A418-44A2-A6A3-7C6FE9D70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60E82-3C49-42EA-A996-5B88DD2A4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F3B7E-6A17-4BF1-B00D-24BBFA895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55091-957F-4B59-80D6-7DD71EEB977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CA6BC-F82F-4F9C-BB73-8B6B21CED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C6439-9F69-4B15-8691-927C977F2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49313-8DC3-4319-9ADA-C0C504743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4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B6DDF-9775-416D-3FC1-C87C21F63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The Simple Biostat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CB92A-E7AB-DB2C-ED1F-556E14C79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Stanley B. Pounds</a:t>
            </a:r>
          </a:p>
          <a:p>
            <a:r>
              <a:rPr lang="en-US" dirty="0"/>
              <a:t>Associate Dean, MS of Applied Biomedical Data </a:t>
            </a:r>
            <a:r>
              <a:rPr lang="en-US" dirty="0" err="1"/>
              <a:t>Seciences</a:t>
            </a:r>
            <a:endParaRPr lang="en-US" dirty="0"/>
          </a:p>
          <a:p>
            <a:r>
              <a:rPr lang="en-US" dirty="0"/>
              <a:t>Member (Professor), Department of Biostatistics</a:t>
            </a:r>
          </a:p>
          <a:p>
            <a:r>
              <a:rPr lang="en-US" dirty="0"/>
              <a:t>St. Jude Children’s Research Hospital</a:t>
            </a:r>
          </a:p>
        </p:txBody>
      </p:sp>
    </p:spTree>
    <p:extLst>
      <p:ext uri="{BB962C8B-B14F-4D97-AF65-F5344CB8AC3E}">
        <p14:creationId xmlns:p14="http://schemas.microsoft.com/office/powerpoint/2010/main" val="1753924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6B46EF-85E5-F628-9F75-63F5F7A3BB4C}"/>
              </a:ext>
            </a:extLst>
          </p:cNvPr>
          <p:cNvSpPr txBox="1"/>
          <p:nvPr/>
        </p:nvSpPr>
        <p:spPr>
          <a:xfrm>
            <a:off x="396815" y="163902"/>
            <a:ext cx="10826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https://zenodo.org/records/5023900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47B69-2476-1462-1DA6-18103BEE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720339"/>
            <a:ext cx="11113971" cy="597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17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BBF65-B1F0-7AEF-622D-AAAC4628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0" y="649785"/>
            <a:ext cx="11248724" cy="6046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00CDA-1E23-4229-9D6B-E24014AB2F69}"/>
              </a:ext>
            </a:extLst>
          </p:cNvPr>
          <p:cNvSpPr txBox="1"/>
          <p:nvPr/>
        </p:nvSpPr>
        <p:spPr>
          <a:xfrm>
            <a:off x="396815" y="163902"/>
            <a:ext cx="10826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https://zenodo.org/records/5023900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FB2385-70A2-CAFE-07C6-7285CA4F3540}"/>
              </a:ext>
            </a:extLst>
          </p:cNvPr>
          <p:cNvSpPr/>
          <p:nvPr/>
        </p:nvSpPr>
        <p:spPr>
          <a:xfrm>
            <a:off x="885524" y="3532472"/>
            <a:ext cx="6660682" cy="52322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5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75A86-579C-F10A-EA0F-E3E598FA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4" y="597447"/>
            <a:ext cx="11489356" cy="6175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FDAD8-D25D-99F0-7961-6AE0ED08DC7C}"/>
              </a:ext>
            </a:extLst>
          </p:cNvPr>
          <p:cNvSpPr txBox="1"/>
          <p:nvPr/>
        </p:nvSpPr>
        <p:spPr>
          <a:xfrm>
            <a:off x="396815" y="103520"/>
            <a:ext cx="10826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C00000"/>
                </a:solidFill>
              </a:rPr>
              <a:t>coagulation_data_clean_R</a:t>
            </a:r>
            <a:r>
              <a:rPr lang="en-US" sz="2800" b="1" dirty="0">
                <a:solidFill>
                  <a:srgbClr val="C00000"/>
                </a:solidFill>
              </a:rPr>
              <a:t> Open data.xlsx</a:t>
            </a:r>
          </a:p>
        </p:txBody>
      </p:sp>
    </p:spTree>
    <p:extLst>
      <p:ext uri="{BB962C8B-B14F-4D97-AF65-F5344CB8AC3E}">
        <p14:creationId xmlns:p14="http://schemas.microsoft.com/office/powerpoint/2010/main" val="414414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F98B9-A2B4-011E-4445-6B76DB6E3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5008F-A161-CE0A-532E-588CE1464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0" y="649785"/>
            <a:ext cx="11248724" cy="6046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02F252-BFD2-0147-6329-54CEADC7837A}"/>
              </a:ext>
            </a:extLst>
          </p:cNvPr>
          <p:cNvSpPr txBox="1"/>
          <p:nvPr/>
        </p:nvSpPr>
        <p:spPr>
          <a:xfrm>
            <a:off x="396815" y="163902"/>
            <a:ext cx="10826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https://zenodo.org/records/5023900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BD0195-A19C-DFC0-B0A2-76C6F57A6C30}"/>
              </a:ext>
            </a:extLst>
          </p:cNvPr>
          <p:cNvSpPr/>
          <p:nvPr/>
        </p:nvSpPr>
        <p:spPr>
          <a:xfrm>
            <a:off x="848654" y="1401747"/>
            <a:ext cx="6660682" cy="123793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</p:spTree>
    <p:extLst>
      <p:ext uri="{BB962C8B-B14F-4D97-AF65-F5344CB8AC3E}">
        <p14:creationId xmlns:p14="http://schemas.microsoft.com/office/powerpoint/2010/main" val="2540244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4985D-D116-65A6-48E0-3C82BFE0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5" y="775077"/>
            <a:ext cx="11105070" cy="5968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0AF786-DB23-3161-47B1-BF6B1E643542}"/>
              </a:ext>
            </a:extLst>
          </p:cNvPr>
          <p:cNvSpPr txBox="1"/>
          <p:nvPr/>
        </p:nvSpPr>
        <p:spPr>
          <a:xfrm>
            <a:off x="543465" y="146649"/>
            <a:ext cx="1096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Highlight lines 37-42 and click run.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AF2E91-CFAB-B299-2A14-02B1018117A2}"/>
              </a:ext>
            </a:extLst>
          </p:cNvPr>
          <p:cNvSpPr/>
          <p:nvPr/>
        </p:nvSpPr>
        <p:spPr>
          <a:xfrm>
            <a:off x="764876" y="2954547"/>
            <a:ext cx="5331124" cy="94890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DC2A30-C17D-3E3D-54DF-F03074A1A3BD}"/>
              </a:ext>
            </a:extLst>
          </p:cNvPr>
          <p:cNvSpPr/>
          <p:nvPr/>
        </p:nvSpPr>
        <p:spPr>
          <a:xfrm>
            <a:off x="4554747" y="1360954"/>
            <a:ext cx="526212" cy="28669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1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60C631-7763-29C0-8D8C-BCF32DC60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20" y="734148"/>
            <a:ext cx="11363864" cy="6108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0AF786-DB23-3161-47B1-BF6B1E643542}"/>
              </a:ext>
            </a:extLst>
          </p:cNvPr>
          <p:cNvSpPr txBox="1"/>
          <p:nvPr/>
        </p:nvSpPr>
        <p:spPr>
          <a:xfrm>
            <a:off x="543464" y="146649"/>
            <a:ext cx="11363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Highlight line 65 and click run, choose the file, click open.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AF2E91-CFAB-B299-2A14-02B1018117A2}"/>
              </a:ext>
            </a:extLst>
          </p:cNvPr>
          <p:cNvSpPr/>
          <p:nvPr/>
        </p:nvSpPr>
        <p:spPr>
          <a:xfrm>
            <a:off x="543465" y="4263469"/>
            <a:ext cx="1552754" cy="34303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DC2A30-C17D-3E3D-54DF-F03074A1A3BD}"/>
              </a:ext>
            </a:extLst>
          </p:cNvPr>
          <p:cNvSpPr/>
          <p:nvPr/>
        </p:nvSpPr>
        <p:spPr>
          <a:xfrm>
            <a:off x="4442604" y="1321213"/>
            <a:ext cx="526212" cy="28669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98D44-00E6-78E6-D555-E75EB873990C}"/>
              </a:ext>
            </a:extLst>
          </p:cNvPr>
          <p:cNvSpPr txBox="1"/>
          <p:nvPr/>
        </p:nvSpPr>
        <p:spPr>
          <a:xfrm>
            <a:off x="6745857" y="4697247"/>
            <a:ext cx="4554747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 file browser window will open.</a:t>
            </a:r>
          </a:p>
          <a:p>
            <a:r>
              <a:rPr lang="en-US" b="1" dirty="0"/>
              <a:t>(It may be behind your window, look on the task bar at the bottom.)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11F24D-02BF-D288-AE14-A4994655B61D}"/>
              </a:ext>
            </a:extLst>
          </p:cNvPr>
          <p:cNvSpPr/>
          <p:nvPr/>
        </p:nvSpPr>
        <p:spPr>
          <a:xfrm>
            <a:off x="3739552" y="3710804"/>
            <a:ext cx="1552754" cy="34303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DA6604-022A-1D7A-9663-955ECF714E69}"/>
              </a:ext>
            </a:extLst>
          </p:cNvPr>
          <p:cNvSpPr/>
          <p:nvPr/>
        </p:nvSpPr>
        <p:spPr>
          <a:xfrm>
            <a:off x="5633049" y="4354210"/>
            <a:ext cx="603850" cy="34303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89E9C6-2FD0-18E4-4969-803513B3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4" y="792980"/>
            <a:ext cx="10837653" cy="582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0AF786-DB23-3161-47B1-BF6B1E643542}"/>
              </a:ext>
            </a:extLst>
          </p:cNvPr>
          <p:cNvSpPr txBox="1"/>
          <p:nvPr/>
        </p:nvSpPr>
        <p:spPr>
          <a:xfrm>
            <a:off x="543465" y="146649"/>
            <a:ext cx="1096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C00000"/>
                </a:solidFill>
              </a:rPr>
              <a:t>Choosecoagulation_data_clean_R</a:t>
            </a:r>
            <a:r>
              <a:rPr lang="en-US" sz="3600" b="1" dirty="0">
                <a:solidFill>
                  <a:srgbClr val="C00000"/>
                </a:solidFill>
              </a:rPr>
              <a:t>.                 Click OK.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5C485C-745A-B2FA-1B17-C4106F505BD8}"/>
              </a:ext>
            </a:extLst>
          </p:cNvPr>
          <p:cNvSpPr/>
          <p:nvPr/>
        </p:nvSpPr>
        <p:spPr>
          <a:xfrm flipH="1">
            <a:off x="4582061" y="3396059"/>
            <a:ext cx="1197636" cy="7877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ECF7A-4000-B2F6-764F-FAC9ADE5D0D0}"/>
              </a:ext>
            </a:extLst>
          </p:cNvPr>
          <p:cNvSpPr txBox="1"/>
          <p:nvPr/>
        </p:nvSpPr>
        <p:spPr>
          <a:xfrm>
            <a:off x="6374923" y="4343565"/>
            <a:ext cx="4554747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selection window may pop up behind your R studio window.  If that happens choose it off the task bar at the bottom of your screen.</a:t>
            </a:r>
          </a:p>
        </p:txBody>
      </p:sp>
    </p:spTree>
    <p:extLst>
      <p:ext uri="{BB962C8B-B14F-4D97-AF65-F5344CB8AC3E}">
        <p14:creationId xmlns:p14="http://schemas.microsoft.com/office/powerpoint/2010/main" val="59520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547B20-3870-2348-A85A-9CC5D2606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5" y="685938"/>
            <a:ext cx="11260347" cy="605243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FC38AD-C023-57E0-CD7E-6F3B5C40C26A}"/>
              </a:ext>
            </a:extLst>
          </p:cNvPr>
          <p:cNvSpPr/>
          <p:nvPr/>
        </p:nvSpPr>
        <p:spPr>
          <a:xfrm>
            <a:off x="1250829" y="1088423"/>
            <a:ext cx="810883" cy="2846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EC45D6-C811-1F6B-DA7F-084411F4E944}"/>
              </a:ext>
            </a:extLst>
          </p:cNvPr>
          <p:cNvSpPr/>
          <p:nvPr/>
        </p:nvSpPr>
        <p:spPr>
          <a:xfrm>
            <a:off x="327802" y="1373095"/>
            <a:ext cx="5909096" cy="4967320"/>
          </a:xfrm>
          <a:prstGeom prst="roundRect">
            <a:avLst>
              <a:gd name="adj" fmla="val 59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3B67F-971C-72FA-D1BF-5335256EAE81}"/>
              </a:ext>
            </a:extLst>
          </p:cNvPr>
          <p:cNvSpPr txBox="1"/>
          <p:nvPr/>
        </p:nvSpPr>
        <p:spPr>
          <a:xfrm>
            <a:off x="543464" y="205850"/>
            <a:ext cx="1085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The data has been read into R.  Check that it matches Excel data.</a:t>
            </a:r>
          </a:p>
        </p:txBody>
      </p:sp>
    </p:spTree>
    <p:extLst>
      <p:ext uri="{BB962C8B-B14F-4D97-AF65-F5344CB8AC3E}">
        <p14:creationId xmlns:p14="http://schemas.microsoft.com/office/powerpoint/2010/main" val="3746177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181C0-17A8-AFEE-1A14-0B40E8C95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5691E3-84E9-F029-633A-7F011658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" y="685938"/>
            <a:ext cx="8658256" cy="465381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A5068B-1A53-849E-0A28-6DF9A16A4092}"/>
              </a:ext>
            </a:extLst>
          </p:cNvPr>
          <p:cNvSpPr/>
          <p:nvPr/>
        </p:nvSpPr>
        <p:spPr>
          <a:xfrm>
            <a:off x="1035169" y="990715"/>
            <a:ext cx="810883" cy="2846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FA6438-5296-3A31-E5D7-010C823AB637}"/>
              </a:ext>
            </a:extLst>
          </p:cNvPr>
          <p:cNvSpPr/>
          <p:nvPr/>
        </p:nvSpPr>
        <p:spPr>
          <a:xfrm>
            <a:off x="327802" y="1275387"/>
            <a:ext cx="4563375" cy="3758389"/>
          </a:xfrm>
          <a:prstGeom prst="roundRect">
            <a:avLst>
              <a:gd name="adj" fmla="val 59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6A9E44-ED98-7F45-1BCA-70314F43E7A2}"/>
              </a:ext>
            </a:extLst>
          </p:cNvPr>
          <p:cNvSpPr txBox="1"/>
          <p:nvPr/>
        </p:nvSpPr>
        <p:spPr>
          <a:xfrm>
            <a:off x="543464" y="205850"/>
            <a:ext cx="1085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The data has been read into R.  Check that it matches Excel data.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F09196-8C72-E50F-D562-2932040B1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64" y="3060536"/>
            <a:ext cx="6810570" cy="36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5C2C5-BC70-CEB6-C4AB-EFAB210C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802509"/>
            <a:ext cx="11069053" cy="5949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843E7-2209-36A5-0324-1649B5F69E2C}"/>
              </a:ext>
            </a:extLst>
          </p:cNvPr>
          <p:cNvSpPr txBox="1"/>
          <p:nvPr/>
        </p:nvSpPr>
        <p:spPr>
          <a:xfrm>
            <a:off x="433137" y="340844"/>
            <a:ext cx="1084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https://github.com/stan-pounds/StJudeGCH2025/</a:t>
            </a:r>
          </a:p>
        </p:txBody>
      </p:sp>
    </p:spTree>
    <p:extLst>
      <p:ext uri="{BB962C8B-B14F-4D97-AF65-F5344CB8AC3E}">
        <p14:creationId xmlns:p14="http://schemas.microsoft.com/office/powerpoint/2010/main" val="224777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8767-6A21-C864-601C-424AF743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177250-2078-6955-D7C1-09B25BE0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" y="685938"/>
            <a:ext cx="8658256" cy="465381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D7AB0D-61BF-026D-A08C-870E2E9B6D91}"/>
              </a:ext>
            </a:extLst>
          </p:cNvPr>
          <p:cNvSpPr/>
          <p:nvPr/>
        </p:nvSpPr>
        <p:spPr>
          <a:xfrm>
            <a:off x="1035169" y="990715"/>
            <a:ext cx="810883" cy="2846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C64DC5-9C1E-8CAA-CA84-3519A79C8DFF}"/>
              </a:ext>
            </a:extLst>
          </p:cNvPr>
          <p:cNvSpPr/>
          <p:nvPr/>
        </p:nvSpPr>
        <p:spPr>
          <a:xfrm>
            <a:off x="4658264" y="1275387"/>
            <a:ext cx="232913" cy="3909088"/>
          </a:xfrm>
          <a:prstGeom prst="roundRect">
            <a:avLst>
              <a:gd name="adj" fmla="val 59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AD200-8AA7-DFCA-47F0-DF13F9BC614B}"/>
              </a:ext>
            </a:extLst>
          </p:cNvPr>
          <p:cNvSpPr txBox="1"/>
          <p:nvPr/>
        </p:nvSpPr>
        <p:spPr>
          <a:xfrm>
            <a:off x="543464" y="205850"/>
            <a:ext cx="1085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Scroll to the bottom in each view.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13AA59-2BC8-138F-C47C-AAEB11B0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64" y="3060536"/>
            <a:ext cx="6810570" cy="366068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C672B8-017C-6500-F859-C3B7644834C8}"/>
              </a:ext>
            </a:extLst>
          </p:cNvPr>
          <p:cNvSpPr/>
          <p:nvPr/>
        </p:nvSpPr>
        <p:spPr>
          <a:xfrm>
            <a:off x="11790873" y="3588589"/>
            <a:ext cx="232913" cy="3132628"/>
          </a:xfrm>
          <a:prstGeom prst="roundRect">
            <a:avLst>
              <a:gd name="adj" fmla="val 59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57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9A732-DB47-57CD-0A3B-89165244A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D0232A-F332-67BF-E219-A7811628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" y="685938"/>
            <a:ext cx="8658256" cy="465381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741FA7-9F98-17F5-15B4-CB0A0946C861}"/>
              </a:ext>
            </a:extLst>
          </p:cNvPr>
          <p:cNvSpPr/>
          <p:nvPr/>
        </p:nvSpPr>
        <p:spPr>
          <a:xfrm>
            <a:off x="1624852" y="1066822"/>
            <a:ext cx="359223" cy="2846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BA5CC6-AC5C-EF85-055E-1F2362596A89}"/>
              </a:ext>
            </a:extLst>
          </p:cNvPr>
          <p:cNvSpPr/>
          <p:nvPr/>
        </p:nvSpPr>
        <p:spPr>
          <a:xfrm rot="5400000">
            <a:off x="2413240" y="2529394"/>
            <a:ext cx="232913" cy="4722966"/>
          </a:xfrm>
          <a:prstGeom prst="roundRect">
            <a:avLst>
              <a:gd name="adj" fmla="val 59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2FE9A-5CF4-FDF6-972D-0CE59ED857A2}"/>
              </a:ext>
            </a:extLst>
          </p:cNvPr>
          <p:cNvSpPr txBox="1"/>
          <p:nvPr/>
        </p:nvSpPr>
        <p:spPr>
          <a:xfrm>
            <a:off x="543464" y="205850"/>
            <a:ext cx="1085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Go to the right in each view.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9B2EB5-0DE2-9BD3-C698-208FD138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64" y="3060536"/>
            <a:ext cx="6810570" cy="366068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6541A3-5F6C-85ED-A2CB-568A746C59A0}"/>
              </a:ext>
            </a:extLst>
          </p:cNvPr>
          <p:cNvSpPr/>
          <p:nvPr/>
        </p:nvSpPr>
        <p:spPr>
          <a:xfrm rot="5400000">
            <a:off x="10358279" y="4985509"/>
            <a:ext cx="232913" cy="3132628"/>
          </a:xfrm>
          <a:prstGeom prst="roundRect">
            <a:avLst>
              <a:gd name="adj" fmla="val 59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8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99CE2-4E7F-756E-30BB-3030BCB7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07F8C3-BF07-1D3F-22E1-49348BF2D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070"/>
            <a:ext cx="9238891" cy="496590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B95EB9-E197-17AC-C357-1E39E891F51A}"/>
              </a:ext>
            </a:extLst>
          </p:cNvPr>
          <p:cNvSpPr/>
          <p:nvPr/>
        </p:nvSpPr>
        <p:spPr>
          <a:xfrm rot="5400000">
            <a:off x="1507465" y="1973293"/>
            <a:ext cx="2044463" cy="4722966"/>
          </a:xfrm>
          <a:prstGeom prst="roundRect">
            <a:avLst>
              <a:gd name="adj" fmla="val 59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2E507-5D95-BAD7-7D45-1559F29845D6}"/>
              </a:ext>
            </a:extLst>
          </p:cNvPr>
          <p:cNvSpPr txBox="1"/>
          <p:nvPr/>
        </p:nvSpPr>
        <p:spPr>
          <a:xfrm>
            <a:off x="543464" y="205850"/>
            <a:ext cx="1085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Check that the data matches.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81291A-47E5-EC10-551F-A67176B3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80" y="2627632"/>
            <a:ext cx="7300820" cy="392419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0E1DED-3D07-984F-1979-919035D63B3B}"/>
              </a:ext>
            </a:extLst>
          </p:cNvPr>
          <p:cNvSpPr/>
          <p:nvPr/>
        </p:nvSpPr>
        <p:spPr>
          <a:xfrm rot="5400000">
            <a:off x="10604531" y="3611800"/>
            <a:ext cx="1181519" cy="1842463"/>
          </a:xfrm>
          <a:prstGeom prst="roundRect">
            <a:avLst>
              <a:gd name="adj" fmla="val 59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1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</p:spTree>
    <p:extLst>
      <p:ext uri="{BB962C8B-B14F-4D97-AF65-F5344CB8AC3E}">
        <p14:creationId xmlns:p14="http://schemas.microsoft.com/office/powerpoint/2010/main" val="1504285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9A9EB-828D-430A-5947-548BDF9B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3" y="686471"/>
            <a:ext cx="11020246" cy="592338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2E9C6D-350F-B81B-014C-C23D1FA17845}"/>
              </a:ext>
            </a:extLst>
          </p:cNvPr>
          <p:cNvSpPr/>
          <p:nvPr/>
        </p:nvSpPr>
        <p:spPr>
          <a:xfrm>
            <a:off x="231476" y="1017917"/>
            <a:ext cx="1329905" cy="36230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A5F45-B2C3-D56B-DA3C-ED81B2171E37}"/>
              </a:ext>
            </a:extLst>
          </p:cNvPr>
          <p:cNvSpPr txBox="1"/>
          <p:nvPr/>
        </p:nvSpPr>
        <p:spPr>
          <a:xfrm>
            <a:off x="681487" y="120770"/>
            <a:ext cx="10788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Click on the script window.  Highlight and run line 89.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982472-C9A1-8F17-F1BD-C139345218A4}"/>
              </a:ext>
            </a:extLst>
          </p:cNvPr>
          <p:cNvSpPr/>
          <p:nvPr/>
        </p:nvSpPr>
        <p:spPr>
          <a:xfrm>
            <a:off x="340743" y="4362091"/>
            <a:ext cx="5359878" cy="36230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5B9AFE-3609-0D7E-DA5F-3CB7C7F7FC89}"/>
              </a:ext>
            </a:extLst>
          </p:cNvPr>
          <p:cNvSpPr/>
          <p:nvPr/>
        </p:nvSpPr>
        <p:spPr>
          <a:xfrm>
            <a:off x="4163794" y="1199071"/>
            <a:ext cx="594805" cy="36230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2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C5EB04-BB80-9E5E-FC69-7DFAC57A0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7" y="717953"/>
            <a:ext cx="11096445" cy="59643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095495-3A32-A2F9-F94A-7649E8434112}"/>
              </a:ext>
            </a:extLst>
          </p:cNvPr>
          <p:cNvSpPr/>
          <p:nvPr/>
        </p:nvSpPr>
        <p:spPr>
          <a:xfrm>
            <a:off x="6096000" y="4960859"/>
            <a:ext cx="5317724" cy="59480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CE7EA-8E0F-3B0D-66FF-7C12C21300A2}"/>
              </a:ext>
            </a:extLst>
          </p:cNvPr>
          <p:cNvSpPr txBox="1"/>
          <p:nvPr/>
        </p:nvSpPr>
        <p:spPr>
          <a:xfrm>
            <a:off x="355107" y="133178"/>
            <a:ext cx="10777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Error: figure margins too large.</a:t>
            </a:r>
          </a:p>
        </p:txBody>
      </p:sp>
    </p:spTree>
    <p:extLst>
      <p:ext uri="{BB962C8B-B14F-4D97-AF65-F5344CB8AC3E}">
        <p14:creationId xmlns:p14="http://schemas.microsoft.com/office/powerpoint/2010/main" val="322570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5C1BB-BE0B-0C8D-A412-FFBE1E23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7" y="717953"/>
            <a:ext cx="11096445" cy="5964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CE7EA-8E0F-3B0D-66FF-7C12C21300A2}"/>
              </a:ext>
            </a:extLst>
          </p:cNvPr>
          <p:cNvSpPr txBox="1"/>
          <p:nvPr/>
        </p:nvSpPr>
        <p:spPr>
          <a:xfrm>
            <a:off x="355107" y="133178"/>
            <a:ext cx="10777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Enlarge the “Plots” window and try again.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924FB9-32B2-3A29-08BB-3BF0D5904767}"/>
              </a:ext>
            </a:extLst>
          </p:cNvPr>
          <p:cNvCxnSpPr>
            <a:cxnSpLocks/>
          </p:cNvCxnSpPr>
          <p:nvPr/>
        </p:nvCxnSpPr>
        <p:spPr>
          <a:xfrm>
            <a:off x="8887050" y="5160439"/>
            <a:ext cx="0" cy="1189608"/>
          </a:xfrm>
          <a:prstGeom prst="straightConnector1">
            <a:avLst/>
          </a:prstGeom>
          <a:ln w="762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A3A169-E66E-782C-7DEC-C4486F29E971}"/>
              </a:ext>
            </a:extLst>
          </p:cNvPr>
          <p:cNvCxnSpPr>
            <a:cxnSpLocks/>
          </p:cNvCxnSpPr>
          <p:nvPr/>
        </p:nvCxnSpPr>
        <p:spPr>
          <a:xfrm flipH="1">
            <a:off x="5638633" y="6350047"/>
            <a:ext cx="1250272" cy="0"/>
          </a:xfrm>
          <a:prstGeom prst="straightConnector1">
            <a:avLst/>
          </a:prstGeom>
          <a:ln w="762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20E093-99A0-2E59-9937-2EC7DD4673F2}"/>
              </a:ext>
            </a:extLst>
          </p:cNvPr>
          <p:cNvCxnSpPr>
            <a:cxnSpLocks/>
          </p:cNvCxnSpPr>
          <p:nvPr/>
        </p:nvCxnSpPr>
        <p:spPr>
          <a:xfrm flipH="1">
            <a:off x="7297947" y="5755243"/>
            <a:ext cx="2682815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38B056-FF22-5797-ECF8-685EC29CECDF}"/>
              </a:ext>
            </a:extLst>
          </p:cNvPr>
          <p:cNvCxnSpPr>
            <a:cxnSpLocks/>
          </p:cNvCxnSpPr>
          <p:nvPr/>
        </p:nvCxnSpPr>
        <p:spPr>
          <a:xfrm flipV="1">
            <a:off x="6237889" y="5908763"/>
            <a:ext cx="0" cy="882568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333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C8177B-D462-CE16-605C-5DE82CFE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6625A1-6A38-F946-A9AF-64EC52A4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8" y="717953"/>
            <a:ext cx="10973829" cy="589843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D7BCA08-C530-FE23-B172-66421E9DD3C7}"/>
              </a:ext>
            </a:extLst>
          </p:cNvPr>
          <p:cNvCxnSpPr>
            <a:cxnSpLocks/>
          </p:cNvCxnSpPr>
          <p:nvPr/>
        </p:nvCxnSpPr>
        <p:spPr>
          <a:xfrm>
            <a:off x="8768107" y="2396333"/>
            <a:ext cx="0" cy="1189608"/>
          </a:xfrm>
          <a:prstGeom prst="straightConnector1">
            <a:avLst/>
          </a:prstGeom>
          <a:ln w="762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43EA31-017E-5ECB-25E8-C63EA6076B78}"/>
              </a:ext>
            </a:extLst>
          </p:cNvPr>
          <p:cNvCxnSpPr>
            <a:cxnSpLocks/>
          </p:cNvCxnSpPr>
          <p:nvPr/>
        </p:nvCxnSpPr>
        <p:spPr>
          <a:xfrm flipH="1">
            <a:off x="5978669" y="2943130"/>
            <a:ext cx="5578875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E68A7E-D2C6-D809-3808-8A8C7F65DAF1}"/>
              </a:ext>
            </a:extLst>
          </p:cNvPr>
          <p:cNvSpPr txBox="1"/>
          <p:nvPr/>
        </p:nvSpPr>
        <p:spPr>
          <a:xfrm>
            <a:off x="355107" y="133178"/>
            <a:ext cx="10777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Enlarge the “Console” window.</a:t>
            </a:r>
          </a:p>
        </p:txBody>
      </p:sp>
    </p:spTree>
    <p:extLst>
      <p:ext uri="{BB962C8B-B14F-4D97-AF65-F5344CB8AC3E}">
        <p14:creationId xmlns:p14="http://schemas.microsoft.com/office/powerpoint/2010/main" val="4289444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9809D-28D8-361D-29C4-A12239AA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3" y="764326"/>
            <a:ext cx="11017718" cy="592202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750836-F4BB-54E3-FAE8-90F1FCE60107}"/>
              </a:ext>
            </a:extLst>
          </p:cNvPr>
          <p:cNvSpPr/>
          <p:nvPr/>
        </p:nvSpPr>
        <p:spPr>
          <a:xfrm>
            <a:off x="11579192" y="1511166"/>
            <a:ext cx="346509" cy="289720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4D7CC-3596-68AB-751B-E597B98E3CA3}"/>
              </a:ext>
            </a:extLst>
          </p:cNvPr>
          <p:cNvSpPr txBox="1"/>
          <p:nvPr/>
        </p:nvSpPr>
        <p:spPr>
          <a:xfrm>
            <a:off x="827773" y="133178"/>
            <a:ext cx="1030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Scroll Up in the “Console” window.</a:t>
            </a:r>
          </a:p>
        </p:txBody>
      </p:sp>
    </p:spTree>
    <p:extLst>
      <p:ext uri="{BB962C8B-B14F-4D97-AF65-F5344CB8AC3E}">
        <p14:creationId xmlns:p14="http://schemas.microsoft.com/office/powerpoint/2010/main" val="276127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</p:spTree>
    <p:extLst>
      <p:ext uri="{BB962C8B-B14F-4D97-AF65-F5344CB8AC3E}">
        <p14:creationId xmlns:p14="http://schemas.microsoft.com/office/powerpoint/2010/main" val="172328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2317C-310D-91AF-2E5C-83F98FCB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A21A9-A11C-216F-9CA2-EC420A55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3" y="764326"/>
            <a:ext cx="11017718" cy="592202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F1CF20-EE53-6A14-7730-21A051C503E9}"/>
              </a:ext>
            </a:extLst>
          </p:cNvPr>
          <p:cNvSpPr/>
          <p:nvPr/>
        </p:nvSpPr>
        <p:spPr>
          <a:xfrm>
            <a:off x="6556076" y="1511166"/>
            <a:ext cx="5369626" cy="289720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E3474-C61C-9DE0-C110-176B76034A9E}"/>
              </a:ext>
            </a:extLst>
          </p:cNvPr>
          <p:cNvSpPr txBox="1"/>
          <p:nvPr/>
        </p:nvSpPr>
        <p:spPr>
          <a:xfrm>
            <a:off x="827773" y="133178"/>
            <a:ext cx="1030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See the text, methods, references.  Just what you need!</a:t>
            </a:r>
          </a:p>
        </p:txBody>
      </p:sp>
    </p:spTree>
    <p:extLst>
      <p:ext uri="{BB962C8B-B14F-4D97-AF65-F5344CB8AC3E}">
        <p14:creationId xmlns:p14="http://schemas.microsoft.com/office/powerpoint/2010/main" val="1794515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F09E26-34C9-D941-9A15-5402504A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3" y="764326"/>
            <a:ext cx="11017718" cy="5922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F9B14-C0ED-31B1-01A4-44335E697750}"/>
              </a:ext>
            </a:extLst>
          </p:cNvPr>
          <p:cNvSpPr txBox="1"/>
          <p:nvPr/>
        </p:nvSpPr>
        <p:spPr>
          <a:xfrm>
            <a:off x="379562" y="77638"/>
            <a:ext cx="825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Click the broom icon on the Plots window.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ED5CF5-6A02-FEC9-FB0B-766B753DD80C}"/>
              </a:ext>
            </a:extLst>
          </p:cNvPr>
          <p:cNvSpPr/>
          <p:nvPr/>
        </p:nvSpPr>
        <p:spPr>
          <a:xfrm>
            <a:off x="8298612" y="4373592"/>
            <a:ext cx="345057" cy="42269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6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47C5C0-DFF4-9A17-121D-9DC0580A8DA2}"/>
              </a:ext>
            </a:extLst>
          </p:cNvPr>
          <p:cNvSpPr/>
          <p:nvPr/>
        </p:nvSpPr>
        <p:spPr>
          <a:xfrm>
            <a:off x="6788989" y="4477109"/>
            <a:ext cx="4718649" cy="37956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9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3834-17ED-E7AF-3161-F62C1141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3" y="676922"/>
            <a:ext cx="11355238" cy="6103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623C5-56A4-947D-0F57-4F45DE721B0E}"/>
              </a:ext>
            </a:extLst>
          </p:cNvPr>
          <p:cNvSpPr txBox="1"/>
          <p:nvPr/>
        </p:nvSpPr>
        <p:spPr>
          <a:xfrm>
            <a:off x="163903" y="77638"/>
            <a:ext cx="1194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 and run line 90.  We get text &amp; tables but no figure.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D4E72B-5291-C2FD-0B17-4C4419B3DB72}"/>
              </a:ext>
            </a:extLst>
          </p:cNvPr>
          <p:cNvSpPr/>
          <p:nvPr/>
        </p:nvSpPr>
        <p:spPr>
          <a:xfrm>
            <a:off x="388188" y="3221641"/>
            <a:ext cx="3752491" cy="35368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A73819-7F44-5985-E964-05A2833FFD55}"/>
              </a:ext>
            </a:extLst>
          </p:cNvPr>
          <p:cNvSpPr/>
          <p:nvPr/>
        </p:nvSpPr>
        <p:spPr>
          <a:xfrm>
            <a:off x="4295955" y="1235694"/>
            <a:ext cx="500332" cy="35368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9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EF9BD-DC29-9D2D-231C-27CF23D47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07BE8-5CB1-0EC5-9D09-4662DF332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2" y="723969"/>
            <a:ext cx="11094720" cy="5963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8ACC5A-0187-F4A0-2140-68A68FA4428D}"/>
              </a:ext>
            </a:extLst>
          </p:cNvPr>
          <p:cNvSpPr txBox="1"/>
          <p:nvPr/>
        </p:nvSpPr>
        <p:spPr>
          <a:xfrm>
            <a:off x="163903" y="77638"/>
            <a:ext cx="1194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 and run lines 91-92.  We get more figures.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593253-57CD-3EBF-D77E-30DDC9C6FD9A}"/>
              </a:ext>
            </a:extLst>
          </p:cNvPr>
          <p:cNvSpPr/>
          <p:nvPr/>
        </p:nvSpPr>
        <p:spPr>
          <a:xfrm>
            <a:off x="417064" y="3398482"/>
            <a:ext cx="3752491" cy="35368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4469FE-8258-C1BC-6AB8-469D5CB29D6A}"/>
              </a:ext>
            </a:extLst>
          </p:cNvPr>
          <p:cNvSpPr/>
          <p:nvPr/>
        </p:nvSpPr>
        <p:spPr>
          <a:xfrm>
            <a:off x="6096000" y="3219810"/>
            <a:ext cx="500332" cy="35734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2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BA4AD8-8FB3-2095-F315-B4CDCEF9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29" y="2977636"/>
            <a:ext cx="6085321" cy="3754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26F6FE-EC4C-3555-6C37-8FF9F6F6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9" y="126030"/>
            <a:ext cx="5116378" cy="3156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95A75-B096-F7C2-0198-A4A8885CB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11" y="272455"/>
            <a:ext cx="5116378" cy="31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40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3333E-28E1-361D-86CA-5DC657248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37B94-9E74-2169-249F-14C5A25DF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723969"/>
            <a:ext cx="11128616" cy="5981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5223-8E3F-41A0-C968-61BCD41EC993}"/>
              </a:ext>
            </a:extLst>
          </p:cNvPr>
          <p:cNvSpPr txBox="1"/>
          <p:nvPr/>
        </p:nvSpPr>
        <p:spPr>
          <a:xfrm>
            <a:off x="163903" y="77638"/>
            <a:ext cx="1194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 and run line 93.  We get figures with </a:t>
            </a:r>
            <a:r>
              <a:rPr lang="en-US" sz="3600" b="1" dirty="0" err="1">
                <a:solidFill>
                  <a:srgbClr val="C00000"/>
                </a:solidFill>
              </a:rPr>
              <a:t>skyblue</a:t>
            </a:r>
            <a:r>
              <a:rPr lang="en-US" sz="3600" b="1" dirty="0">
                <a:solidFill>
                  <a:srgbClr val="C00000"/>
                </a:solidFill>
              </a:rPr>
              <a:t> color.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F64804-FBE3-1C80-EF69-E1FFD1DECE7A}"/>
              </a:ext>
            </a:extLst>
          </p:cNvPr>
          <p:cNvSpPr/>
          <p:nvPr/>
        </p:nvSpPr>
        <p:spPr>
          <a:xfrm>
            <a:off x="774626" y="3616964"/>
            <a:ext cx="4095757" cy="35368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FF846A-2013-2958-A472-EA9B509AF162}"/>
              </a:ext>
            </a:extLst>
          </p:cNvPr>
          <p:cNvSpPr/>
          <p:nvPr/>
        </p:nvSpPr>
        <p:spPr>
          <a:xfrm>
            <a:off x="4295955" y="1235694"/>
            <a:ext cx="500332" cy="35368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4B1741-2FC3-0FF1-D88A-4200D20933D4}"/>
              </a:ext>
            </a:extLst>
          </p:cNvPr>
          <p:cNvSpPr/>
          <p:nvPr/>
        </p:nvSpPr>
        <p:spPr>
          <a:xfrm>
            <a:off x="6168659" y="3245269"/>
            <a:ext cx="500332" cy="35368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58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32FC5-F321-F46C-31E3-357B8813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28" y="1453866"/>
            <a:ext cx="5444154" cy="3358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532C9F-5C7B-DDB1-0A6F-80109B859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1" y="1348214"/>
            <a:ext cx="5786652" cy="35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95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46999F-AAC5-7FB0-BAAD-6444880F95BE}"/>
              </a:ext>
            </a:extLst>
          </p:cNvPr>
          <p:cNvSpPr/>
          <p:nvPr/>
        </p:nvSpPr>
        <p:spPr>
          <a:xfrm>
            <a:off x="6814868" y="4226717"/>
            <a:ext cx="4537494" cy="31940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25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48415-2CDA-5D39-6938-89A5E718A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3" y="718652"/>
            <a:ext cx="11277600" cy="6061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AA6E4-6D37-85C1-B67C-0997E94C5321}"/>
              </a:ext>
            </a:extLst>
          </p:cNvPr>
          <p:cNvSpPr txBox="1"/>
          <p:nvPr/>
        </p:nvSpPr>
        <p:spPr>
          <a:xfrm>
            <a:off x="163903" y="77638"/>
            <a:ext cx="1194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 and run lines 103-105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40839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9FAD62-B2E5-4387-5827-8BF40101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547913"/>
            <a:ext cx="11501887" cy="6185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C5CD62-804D-11D3-B603-3E9B0CB91A5D}"/>
              </a:ext>
            </a:extLst>
          </p:cNvPr>
          <p:cNvSpPr txBox="1"/>
          <p:nvPr/>
        </p:nvSpPr>
        <p:spPr>
          <a:xfrm>
            <a:off x="603846" y="86207"/>
            <a:ext cx="1084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https://github.com/stan-pounds/StJudeGCH2025/blob/main/intro-script-fall2025.R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95A367-4403-53F5-6623-F7C1EEBFB3C5}"/>
              </a:ext>
            </a:extLst>
          </p:cNvPr>
          <p:cNvSpPr/>
          <p:nvPr/>
        </p:nvSpPr>
        <p:spPr>
          <a:xfrm>
            <a:off x="10860657" y="2424023"/>
            <a:ext cx="327803" cy="31055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E8684-B8CC-9E35-0ED7-9B24035FA31D}"/>
              </a:ext>
            </a:extLst>
          </p:cNvPr>
          <p:cNvSpPr txBox="1"/>
          <p:nvPr/>
        </p:nvSpPr>
        <p:spPr>
          <a:xfrm>
            <a:off x="9713346" y="2656940"/>
            <a:ext cx="1846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Click the download icon.</a:t>
            </a:r>
          </a:p>
        </p:txBody>
      </p:sp>
    </p:spTree>
    <p:extLst>
      <p:ext uri="{BB962C8B-B14F-4D97-AF65-F5344CB8AC3E}">
        <p14:creationId xmlns:p14="http://schemas.microsoft.com/office/powerpoint/2010/main" val="1001164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DF27AB-D4C4-3B5D-F3ED-0B86DA0E13AB}"/>
              </a:ext>
            </a:extLst>
          </p:cNvPr>
          <p:cNvSpPr/>
          <p:nvPr/>
        </p:nvSpPr>
        <p:spPr>
          <a:xfrm>
            <a:off x="6763109" y="3916392"/>
            <a:ext cx="4632385" cy="37154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1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D385F9-F1E3-F59A-4A64-82D89689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827486"/>
            <a:ext cx="10742225" cy="5773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43BDB-5D78-B8AF-7D98-5DB2A742C61A}"/>
              </a:ext>
            </a:extLst>
          </p:cNvPr>
          <p:cNvSpPr txBox="1"/>
          <p:nvPr/>
        </p:nvSpPr>
        <p:spPr>
          <a:xfrm>
            <a:off x="181155" y="181155"/>
            <a:ext cx="10653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 and run lines 110-113 one at a time.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89CFFA-DE3B-2F2F-1180-371AD0FE71D7}"/>
              </a:ext>
            </a:extLst>
          </p:cNvPr>
          <p:cNvSpPr/>
          <p:nvPr/>
        </p:nvSpPr>
        <p:spPr>
          <a:xfrm>
            <a:off x="345057" y="4028537"/>
            <a:ext cx="2794958" cy="90577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FFA978-80A6-4785-0E64-C9ADA5275C09}"/>
              </a:ext>
            </a:extLst>
          </p:cNvPr>
          <p:cNvSpPr/>
          <p:nvPr/>
        </p:nvSpPr>
        <p:spPr>
          <a:xfrm>
            <a:off x="6823494" y="4796133"/>
            <a:ext cx="4710023" cy="57812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11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DB58FE-48C2-B1E7-CEF2-E2C2D22C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2" y="907247"/>
            <a:ext cx="10734136" cy="5769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43BDB-5D78-B8AF-7D98-5DB2A742C61A}"/>
              </a:ext>
            </a:extLst>
          </p:cNvPr>
          <p:cNvSpPr txBox="1"/>
          <p:nvPr/>
        </p:nvSpPr>
        <p:spPr>
          <a:xfrm>
            <a:off x="181155" y="181155"/>
            <a:ext cx="10653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 and run lines 119-121 one at a time.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89CFFA-DE3B-2F2F-1180-371AD0FE71D7}"/>
              </a:ext>
            </a:extLst>
          </p:cNvPr>
          <p:cNvSpPr/>
          <p:nvPr/>
        </p:nvSpPr>
        <p:spPr>
          <a:xfrm>
            <a:off x="327804" y="3140015"/>
            <a:ext cx="5236234" cy="57797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39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</p:spTree>
    <p:extLst>
      <p:ext uri="{BB962C8B-B14F-4D97-AF65-F5344CB8AC3E}">
        <p14:creationId xmlns:p14="http://schemas.microsoft.com/office/powerpoint/2010/main" val="1502173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995C0-14B2-D65A-6D2A-C743A96F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1" y="749413"/>
            <a:ext cx="11148204" cy="599216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F7E2A4-118E-95B1-DF08-C421F9700F8D}"/>
              </a:ext>
            </a:extLst>
          </p:cNvPr>
          <p:cNvSpPr/>
          <p:nvPr/>
        </p:nvSpPr>
        <p:spPr>
          <a:xfrm>
            <a:off x="388189" y="4140679"/>
            <a:ext cx="1526875" cy="25879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6D8E4-F9A3-FA6E-B8BE-AAD375742781}"/>
              </a:ext>
            </a:extLst>
          </p:cNvPr>
          <p:cNvSpPr txBox="1"/>
          <p:nvPr/>
        </p:nvSpPr>
        <p:spPr>
          <a:xfrm>
            <a:off x="258791" y="81921"/>
            <a:ext cx="9998017" cy="65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 and run line 128.  Get a color legend.</a:t>
            </a:r>
          </a:p>
        </p:txBody>
      </p:sp>
    </p:spTree>
    <p:extLst>
      <p:ext uri="{BB962C8B-B14F-4D97-AF65-F5344CB8AC3E}">
        <p14:creationId xmlns:p14="http://schemas.microsoft.com/office/powerpoint/2010/main" val="1362396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FFA978-80A6-4785-0E64-C9ADA5275C09}"/>
              </a:ext>
            </a:extLst>
          </p:cNvPr>
          <p:cNvSpPr/>
          <p:nvPr/>
        </p:nvSpPr>
        <p:spPr>
          <a:xfrm>
            <a:off x="6823494" y="4796133"/>
            <a:ext cx="4710023" cy="57812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16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84D9-3269-B185-BA05-6050C20DFD71}"/>
              </a:ext>
            </a:extLst>
          </p:cNvPr>
          <p:cNvSpPr txBox="1"/>
          <p:nvPr/>
        </p:nvSpPr>
        <p:spPr>
          <a:xfrm>
            <a:off x="310551" y="112143"/>
            <a:ext cx="1072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 and Run line 135, get palettes of two colors.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84A7C-61BF-BC84-281A-C500299E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08" y="840867"/>
            <a:ext cx="10552981" cy="56722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29719D-2816-E309-F952-8283CC00B58D}"/>
              </a:ext>
            </a:extLst>
          </p:cNvPr>
          <p:cNvSpPr/>
          <p:nvPr/>
        </p:nvSpPr>
        <p:spPr>
          <a:xfrm>
            <a:off x="378108" y="4796287"/>
            <a:ext cx="2830918" cy="224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26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DB92C-C377-8A23-F3DA-1496E9B2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3B8F5-4EB2-6895-259A-C2139B77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758474"/>
            <a:ext cx="11105072" cy="5968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B399A0-98B7-880B-9893-B1393D74F1B0}"/>
              </a:ext>
            </a:extLst>
          </p:cNvPr>
          <p:cNvSpPr txBox="1"/>
          <p:nvPr/>
        </p:nvSpPr>
        <p:spPr>
          <a:xfrm>
            <a:off x="310551" y="112143"/>
            <a:ext cx="1072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Run lines 136-137.  See palettes of more colors.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AD47E8-6179-E3CE-5A5B-9BA9BAD83F7C}"/>
              </a:ext>
            </a:extLst>
          </p:cNvPr>
          <p:cNvSpPr/>
          <p:nvPr/>
        </p:nvSpPr>
        <p:spPr>
          <a:xfrm>
            <a:off x="405442" y="5055079"/>
            <a:ext cx="2932980" cy="38818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39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36F45-F4C5-29C5-DB07-95B31E60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BE6DA1-5BCC-B531-FC8B-140668E4466A}"/>
              </a:ext>
            </a:extLst>
          </p:cNvPr>
          <p:cNvSpPr txBox="1"/>
          <p:nvPr/>
        </p:nvSpPr>
        <p:spPr>
          <a:xfrm>
            <a:off x="310551" y="112143"/>
            <a:ext cx="1072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Run lines 142-144.  See how palettes change figures.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3711E7-12D5-09F7-7ED7-EB4F22D248A5}"/>
              </a:ext>
            </a:extLst>
          </p:cNvPr>
          <p:cNvSpPr/>
          <p:nvPr/>
        </p:nvSpPr>
        <p:spPr>
          <a:xfrm>
            <a:off x="405442" y="5055079"/>
            <a:ext cx="2932980" cy="38818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C39A2-0334-EBE0-B5C5-9A90580C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758474"/>
            <a:ext cx="11036060" cy="593188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498CA2-4B51-0DC7-6F2C-4DD31876A4F9}"/>
              </a:ext>
            </a:extLst>
          </p:cNvPr>
          <p:cNvSpPr/>
          <p:nvPr/>
        </p:nvSpPr>
        <p:spPr>
          <a:xfrm>
            <a:off x="310551" y="5158596"/>
            <a:ext cx="3027871" cy="49170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5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F40E6-6337-A4A8-F544-956AD4CB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728673"/>
            <a:ext cx="11155680" cy="5996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96934-7782-043F-5983-91B0743C8B92}"/>
              </a:ext>
            </a:extLst>
          </p:cNvPr>
          <p:cNvSpPr txBox="1"/>
          <p:nvPr/>
        </p:nvSpPr>
        <p:spPr>
          <a:xfrm>
            <a:off x="547142" y="149863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R Studio: intro-script-fall2025.R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0320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CCBBFB-3909-A31F-DC79-E7B95D78AD12}"/>
              </a:ext>
            </a:extLst>
          </p:cNvPr>
          <p:cNvSpPr txBox="1"/>
          <p:nvPr/>
        </p:nvSpPr>
        <p:spPr>
          <a:xfrm>
            <a:off x="940278" y="185812"/>
            <a:ext cx="949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Option </a:t>
            </a:r>
            <a:r>
              <a:rPr lang="en-US" sz="3600" b="1" dirty="0" err="1">
                <a:solidFill>
                  <a:srgbClr val="C00000"/>
                </a:solidFill>
              </a:rPr>
              <a:t>clr</a:t>
            </a:r>
            <a:r>
              <a:rPr lang="en-US" sz="3600" b="1" dirty="0">
                <a:solidFill>
                  <a:srgbClr val="C00000"/>
                </a:solidFill>
              </a:rPr>
              <a:t>=“Tropic”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AE005-BC2F-B4D6-F0C1-0D0B6635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7" y="945621"/>
            <a:ext cx="10630619" cy="57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8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9FB7E-F784-5129-29B0-0691FC554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ED3094-B72D-44D5-588B-A1E8BC0F3028}"/>
              </a:ext>
            </a:extLst>
          </p:cNvPr>
          <p:cNvSpPr txBox="1"/>
          <p:nvPr/>
        </p:nvSpPr>
        <p:spPr>
          <a:xfrm>
            <a:off x="940278" y="185812"/>
            <a:ext cx="949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Option </a:t>
            </a:r>
            <a:r>
              <a:rPr lang="en-US" sz="3600" b="1" dirty="0" err="1">
                <a:solidFill>
                  <a:srgbClr val="C00000"/>
                </a:solidFill>
              </a:rPr>
              <a:t>clr</a:t>
            </a:r>
            <a:r>
              <a:rPr lang="en-US" sz="3600" b="1" dirty="0">
                <a:solidFill>
                  <a:srgbClr val="C00000"/>
                </a:solidFill>
              </a:rPr>
              <a:t>=“Spectral”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4A752-3C34-64B7-32CC-221FF427E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4" y="1033913"/>
            <a:ext cx="10466717" cy="56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03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D28EB8-DEF3-64DE-D78B-C43A8999A7AC}"/>
              </a:ext>
            </a:extLst>
          </p:cNvPr>
          <p:cNvSpPr txBox="1"/>
          <p:nvPr/>
        </p:nvSpPr>
        <p:spPr>
          <a:xfrm>
            <a:off x="483079" y="172528"/>
            <a:ext cx="942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Option </a:t>
            </a:r>
            <a:r>
              <a:rPr lang="en-US" sz="3600" b="1" dirty="0" err="1">
                <a:solidFill>
                  <a:srgbClr val="C00000"/>
                </a:solidFill>
              </a:rPr>
              <a:t>clr</a:t>
            </a:r>
            <a:r>
              <a:rPr lang="en-US" sz="3600" b="1" dirty="0">
                <a:solidFill>
                  <a:srgbClr val="C00000"/>
                </a:solidFill>
              </a:rPr>
              <a:t>=“rainbow”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4D75A-EAD2-ED7E-4E66-7CB6D064C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917083"/>
            <a:ext cx="10708257" cy="57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63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3FAA64-B376-2228-A99F-41F1ABC7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913749"/>
            <a:ext cx="10682377" cy="5741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93713-4448-B8B2-D879-F60F40DC0651}"/>
              </a:ext>
            </a:extLst>
          </p:cNvPr>
          <p:cNvSpPr txBox="1"/>
          <p:nvPr/>
        </p:nvSpPr>
        <p:spPr>
          <a:xfrm>
            <a:off x="810882" y="129396"/>
            <a:ext cx="1068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Try multiple options … highlight and run sections.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D0793D-B3E7-B8DE-104E-E12664A530A7}"/>
              </a:ext>
            </a:extLst>
          </p:cNvPr>
          <p:cNvSpPr/>
          <p:nvPr/>
        </p:nvSpPr>
        <p:spPr>
          <a:xfrm>
            <a:off x="672860" y="2458529"/>
            <a:ext cx="4071668" cy="15355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90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</p:spTree>
    <p:extLst>
      <p:ext uri="{BB962C8B-B14F-4D97-AF65-F5344CB8AC3E}">
        <p14:creationId xmlns:p14="http://schemas.microsoft.com/office/powerpoint/2010/main" val="3614650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AF3F5C-E2FB-DB01-7DCE-82BC9880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7" y="778175"/>
            <a:ext cx="11070566" cy="5950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CFF069-28DE-2005-115B-15A4EF6F404B}"/>
              </a:ext>
            </a:extLst>
          </p:cNvPr>
          <p:cNvSpPr txBox="1"/>
          <p:nvPr/>
        </p:nvSpPr>
        <p:spPr>
          <a:xfrm>
            <a:off x="276044" y="129396"/>
            <a:ext cx="1054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Go to Export … Copy to Clipboard.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3DE2FD-C286-E29C-9B72-8434FAF3F02C}"/>
              </a:ext>
            </a:extLst>
          </p:cNvPr>
          <p:cNvSpPr/>
          <p:nvPr/>
        </p:nvSpPr>
        <p:spPr>
          <a:xfrm>
            <a:off x="6495692" y="3519577"/>
            <a:ext cx="1380226" cy="94890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16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C9F48F-7ACD-D5AC-28C2-694B1E17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3" y="787448"/>
            <a:ext cx="11053313" cy="5941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F29B1-E677-0CC9-021C-78B8917397BB}"/>
              </a:ext>
            </a:extLst>
          </p:cNvPr>
          <p:cNvSpPr txBox="1"/>
          <p:nvPr/>
        </p:nvSpPr>
        <p:spPr>
          <a:xfrm>
            <a:off x="276044" y="129396"/>
            <a:ext cx="1054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Click Copy Plot.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1C7E93-9E4E-0608-D215-734FD7B01E41}"/>
              </a:ext>
            </a:extLst>
          </p:cNvPr>
          <p:cNvSpPr/>
          <p:nvPr/>
        </p:nvSpPr>
        <p:spPr>
          <a:xfrm>
            <a:off x="7522235" y="5357004"/>
            <a:ext cx="974784" cy="50033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13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6294C-2DFD-8F22-031C-C1A89F36D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76" y="302764"/>
            <a:ext cx="5589917" cy="6134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6F1EA9-7EC3-8558-E252-E8CA26F34632}"/>
              </a:ext>
            </a:extLst>
          </p:cNvPr>
          <p:cNvSpPr txBox="1"/>
          <p:nvPr/>
        </p:nvSpPr>
        <p:spPr>
          <a:xfrm>
            <a:off x="396815" y="819509"/>
            <a:ext cx="46410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Open Word.</a:t>
            </a: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Right click.</a:t>
            </a: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Choose the paste picture icon.</a:t>
            </a: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Resize as you see fit.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95156D-99C5-1B10-B169-B1163FE35EA8}"/>
              </a:ext>
            </a:extLst>
          </p:cNvPr>
          <p:cNvSpPr/>
          <p:nvPr/>
        </p:nvSpPr>
        <p:spPr>
          <a:xfrm>
            <a:off x="7134045" y="2889849"/>
            <a:ext cx="362310" cy="39681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53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A38165-9A0C-3D8F-D9C5-A001AE15D77B}"/>
              </a:ext>
            </a:extLst>
          </p:cNvPr>
          <p:cNvSpPr txBox="1"/>
          <p:nvPr/>
        </p:nvSpPr>
        <p:spPr>
          <a:xfrm>
            <a:off x="276045" y="1526875"/>
            <a:ext cx="4649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CONGRATULATIONS!</a:t>
            </a: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You’ve generated a graph and copied it into Word!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10AE9-4FBF-BCB3-C012-93347EF7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77" y="0"/>
            <a:ext cx="6296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82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</p:spTree>
    <p:extLst>
      <p:ext uri="{BB962C8B-B14F-4D97-AF65-F5344CB8AC3E}">
        <p14:creationId xmlns:p14="http://schemas.microsoft.com/office/powerpoint/2010/main" val="96486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</p:spTree>
    <p:extLst>
      <p:ext uri="{BB962C8B-B14F-4D97-AF65-F5344CB8AC3E}">
        <p14:creationId xmlns:p14="http://schemas.microsoft.com/office/powerpoint/2010/main" val="4091611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</p:spTree>
    <p:extLst>
      <p:ext uri="{BB962C8B-B14F-4D97-AF65-F5344CB8AC3E}">
        <p14:creationId xmlns:p14="http://schemas.microsoft.com/office/powerpoint/2010/main" val="2259781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65412-7029-C2FF-1FD3-D31A1AB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6" y="1056389"/>
            <a:ext cx="10524226" cy="56593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E0C8E-E75F-AF2B-3F34-3B2B4BF97B4B}"/>
              </a:ext>
            </a:extLst>
          </p:cNvPr>
          <p:cNvSpPr txBox="1"/>
          <p:nvPr/>
        </p:nvSpPr>
        <p:spPr>
          <a:xfrm>
            <a:off x="612476" y="146649"/>
            <a:ext cx="10455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 and run lines 102-105.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F6E635-1A6A-7A4E-76E5-567116BDAE1E}"/>
              </a:ext>
            </a:extLst>
          </p:cNvPr>
          <p:cNvSpPr/>
          <p:nvPr/>
        </p:nvSpPr>
        <p:spPr>
          <a:xfrm>
            <a:off x="741872" y="4166558"/>
            <a:ext cx="3269411" cy="69874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93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FE94-E2BF-41D7-AFA7-AAD98DC350E8}"/>
              </a:ext>
            </a:extLst>
          </p:cNvPr>
          <p:cNvSpPr txBox="1"/>
          <p:nvPr/>
        </p:nvSpPr>
        <p:spPr>
          <a:xfrm>
            <a:off x="218113" y="94132"/>
            <a:ext cx="117459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Getting Started in Each New R Session</a:t>
            </a:r>
          </a:p>
          <a:p>
            <a:pPr algn="ctr"/>
            <a:r>
              <a:rPr lang="en-US" dirty="0" err="1"/>
              <a:t>sbp.link</a:t>
            </a:r>
            <a:r>
              <a:rPr lang="en-US" dirty="0"/>
              <a:t>="https://raw.githubusercontent.com/stan-pounds/Simple-Biostats-Program/main/setup-SBP.R")</a:t>
            </a:r>
          </a:p>
          <a:p>
            <a:pPr algn="ctr"/>
            <a:r>
              <a:rPr lang="en-US" dirty="0"/>
              <a:t>source(</a:t>
            </a:r>
            <a:r>
              <a:rPr lang="en-US" dirty="0" err="1"/>
              <a:t>sbp.link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60483-8E8D-4E6A-949B-453FF0C0EE4A}"/>
              </a:ext>
            </a:extLst>
          </p:cNvPr>
          <p:cNvSpPr txBox="1"/>
          <p:nvPr/>
        </p:nvSpPr>
        <p:spPr>
          <a:xfrm>
            <a:off x="218106" y="1122493"/>
            <a:ext cx="310392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Read and name data</a:t>
            </a:r>
          </a:p>
          <a:p>
            <a:pPr algn="ctr"/>
            <a:r>
              <a:rPr lang="en-US" dirty="0"/>
              <a:t>data.name = </a:t>
            </a:r>
            <a:r>
              <a:rPr lang="en-US" dirty="0" err="1"/>
              <a:t>read.data</a:t>
            </a:r>
            <a:r>
              <a:rPr lang="en-US" dirty="0"/>
              <a:t>()</a:t>
            </a:r>
          </a:p>
          <a:p>
            <a:pPr algn="ctr"/>
            <a:r>
              <a:rPr lang="en-US" i="1" dirty="0"/>
              <a:t># Choose file in pop-up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6EA68-F011-4AF5-A5AF-9A5F3F211137}"/>
              </a:ext>
            </a:extLst>
          </p:cNvPr>
          <p:cNvSpPr txBox="1"/>
          <p:nvPr/>
        </p:nvSpPr>
        <p:spPr>
          <a:xfrm>
            <a:off x="3440876" y="1122493"/>
            <a:ext cx="25908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Preview data</a:t>
            </a:r>
          </a:p>
          <a:p>
            <a:pPr algn="ctr"/>
            <a:r>
              <a:rPr lang="en-US" dirty="0"/>
              <a:t>View(data.name)</a:t>
            </a:r>
          </a:p>
          <a:p>
            <a:pPr algn="ctr"/>
            <a:r>
              <a:rPr lang="en-US" dirty="0" err="1"/>
              <a:t>colnames</a:t>
            </a:r>
            <a:r>
              <a:rPr lang="en-US" dirty="0"/>
              <a:t>(data.name)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69851-F6CC-42F8-8AF1-6325AEBA8967}"/>
              </a:ext>
            </a:extLst>
          </p:cNvPr>
          <p:cNvSpPr txBox="1"/>
          <p:nvPr/>
        </p:nvSpPr>
        <p:spPr>
          <a:xfrm>
            <a:off x="9499129" y="1129160"/>
            <a:ext cx="2464967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Color Name Legend</a:t>
            </a:r>
          </a:p>
          <a:p>
            <a:pPr algn="ctr"/>
            <a:r>
              <a:rPr lang="en-US" dirty="0" err="1"/>
              <a:t>show.colors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show.palettes</a:t>
            </a:r>
            <a:r>
              <a:rPr lang="en-US" dirty="0"/>
              <a:t>(number)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62972-ED7D-4C7F-B807-BC4EE1C48F56}"/>
              </a:ext>
            </a:extLst>
          </p:cNvPr>
          <p:cNvSpPr txBox="1"/>
          <p:nvPr/>
        </p:nvSpPr>
        <p:spPr>
          <a:xfrm>
            <a:off x="6160321" y="2887888"/>
            <a:ext cx="58135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Tabular Result to Word</a:t>
            </a:r>
          </a:p>
          <a:p>
            <a:pPr algn="ctr"/>
            <a:r>
              <a:rPr lang="en-US" dirty="0" err="1"/>
              <a:t>word.table</a:t>
            </a:r>
            <a:r>
              <a:rPr lang="en-US" dirty="0"/>
              <a:t>(result.name)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0F37-943F-45A0-9198-6CB94E7458EB}"/>
              </a:ext>
            </a:extLst>
          </p:cNvPr>
          <p:cNvSpPr txBox="1"/>
          <p:nvPr/>
        </p:nvSpPr>
        <p:spPr>
          <a:xfrm>
            <a:off x="218110" y="2151140"/>
            <a:ext cx="581357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Descriptive Stats &amp; Graphs</a:t>
            </a:r>
          </a:p>
          <a:p>
            <a:pPr algn="ctr"/>
            <a:r>
              <a:rPr lang="en-US" dirty="0"/>
              <a:t>describe("column.name", data.name)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8A68-DCAA-40DF-8F4A-D2EF9ECD2EBA}"/>
              </a:ext>
            </a:extLst>
          </p:cNvPr>
          <p:cNvSpPr txBox="1"/>
          <p:nvPr/>
        </p:nvSpPr>
        <p:spPr>
          <a:xfrm>
            <a:off x="218104" y="2865763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Estimate One Population Parameter</a:t>
            </a:r>
          </a:p>
          <a:p>
            <a:pPr algn="ctr"/>
            <a:r>
              <a:rPr lang="en-US" dirty="0"/>
              <a:t>estimate("column.name", data.name)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F901A-D8A8-4F5A-B047-5955C0BBA723}"/>
              </a:ext>
            </a:extLst>
          </p:cNvPr>
          <p:cNvSpPr txBox="1"/>
          <p:nvPr/>
        </p:nvSpPr>
        <p:spPr>
          <a:xfrm>
            <a:off x="218105" y="3580386"/>
            <a:ext cx="581357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Compare a Variable across Groups</a:t>
            </a:r>
          </a:p>
          <a:p>
            <a:pPr algn="ctr"/>
            <a:r>
              <a:rPr lang="en-US" dirty="0"/>
              <a:t>compare(variable.name~group.name, data.name)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414D-4B7E-4282-A37C-0D45D65909E0}"/>
              </a:ext>
            </a:extLst>
          </p:cNvPr>
          <p:cNvSpPr txBox="1"/>
          <p:nvPr/>
        </p:nvSpPr>
        <p:spPr>
          <a:xfrm>
            <a:off x="218102" y="4363301"/>
            <a:ext cx="581357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Correlate Two Numeric Variables</a:t>
            </a:r>
          </a:p>
          <a:p>
            <a:pPr algn="ctr"/>
            <a:r>
              <a:rPr lang="en-US" dirty="0"/>
              <a:t>correlate(y.name~x.name, data.name)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E3F2-FF63-4D7A-B84F-3C56E7CC2D4C}"/>
              </a:ext>
            </a:extLst>
          </p:cNvPr>
          <p:cNvSpPr txBox="1"/>
          <p:nvPr/>
        </p:nvSpPr>
        <p:spPr>
          <a:xfrm>
            <a:off x="218103" y="5113959"/>
            <a:ext cx="58135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Fit a Predictive Model</a:t>
            </a:r>
          </a:p>
          <a:p>
            <a:pPr algn="ctr"/>
            <a:r>
              <a:rPr lang="en-US" dirty="0"/>
              <a:t>model(y.name~x1.name+x2.name, data.name)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60F2-D28E-4553-8856-AB88DC8FE1D5}"/>
              </a:ext>
            </a:extLst>
          </p:cNvPr>
          <p:cNvSpPr txBox="1"/>
          <p:nvPr/>
        </p:nvSpPr>
        <p:spPr>
          <a:xfrm>
            <a:off x="6160322" y="1138538"/>
            <a:ext cx="3242470" cy="923330"/>
          </a:xfrm>
          <a:prstGeom prst="rect">
            <a:avLst/>
          </a:prstGeom>
          <a:solidFill>
            <a:srgbClr val="F8CBAD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Syntax </a:t>
            </a:r>
          </a:p>
          <a:p>
            <a:pPr algn="ctr"/>
            <a:r>
              <a:rPr lang="en-US" dirty="0"/>
              <a:t>result = function(info1, info2, …)</a:t>
            </a:r>
          </a:p>
          <a:p>
            <a:pPr algn="ctr"/>
            <a:r>
              <a:rPr lang="en-US" i="1" dirty="0"/>
              <a:t># user chooses result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0A-9B9A-441E-AB52-1EB43409AE3B}"/>
              </a:ext>
            </a:extLst>
          </p:cNvPr>
          <p:cNvSpPr txBox="1"/>
          <p:nvPr/>
        </p:nvSpPr>
        <p:spPr>
          <a:xfrm>
            <a:off x="6152122" y="3640781"/>
            <a:ext cx="5813573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Common Options</a:t>
            </a:r>
          </a:p>
          <a:p>
            <a:pPr algn="ctr"/>
            <a:r>
              <a:rPr lang="en-US" i="1" dirty="0"/>
              <a:t>Narrative</a:t>
            </a:r>
            <a:r>
              <a:rPr lang="en-US" dirty="0"/>
              <a:t>: txt = 0 (none), 1 (some), 2 … (more)</a:t>
            </a:r>
          </a:p>
          <a:p>
            <a:pPr algn="ctr"/>
            <a:r>
              <a:rPr lang="en-US" i="1" dirty="0"/>
              <a:t>Tables</a:t>
            </a:r>
            <a:r>
              <a:rPr lang="en-US" dirty="0"/>
              <a:t>: </a:t>
            </a:r>
            <a:r>
              <a:rPr lang="en-US" dirty="0" err="1"/>
              <a:t>tbl</a:t>
            </a:r>
            <a:r>
              <a:rPr lang="en-US" dirty="0"/>
              <a:t> = 0 (none), 1 (some), 2 … (more)</a:t>
            </a:r>
            <a:endParaRPr lang="en-US" i="1" dirty="0"/>
          </a:p>
          <a:p>
            <a:pPr algn="ctr"/>
            <a:r>
              <a:rPr lang="en-US" i="1" dirty="0"/>
              <a:t>Figures</a:t>
            </a:r>
            <a:r>
              <a:rPr lang="en-US" dirty="0"/>
              <a:t>: fig = 0 (none), 1 (some), 2 … (more)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c("color1.name", "color2.name")</a:t>
            </a:r>
          </a:p>
          <a:p>
            <a:pPr algn="ctr"/>
            <a:r>
              <a:rPr lang="en-US" i="1" dirty="0"/>
              <a:t>Colors</a:t>
            </a:r>
            <a:r>
              <a:rPr lang="en-US" dirty="0"/>
              <a:t>: </a:t>
            </a:r>
            <a:r>
              <a:rPr lang="en-US" dirty="0" err="1"/>
              <a:t>clr</a:t>
            </a:r>
            <a:r>
              <a:rPr lang="en-US" dirty="0"/>
              <a:t> = "palette.name"</a:t>
            </a:r>
          </a:p>
          <a:p>
            <a:pPr algn="ctr"/>
            <a:r>
              <a:rPr lang="en-US" i="1" dirty="0"/>
              <a:t>Output Labels</a:t>
            </a:r>
            <a:r>
              <a:rPr lang="en-US" dirty="0"/>
              <a:t>: y.name, x.name, or grp.name = "name"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2A238-AECA-4E4D-A105-44074F5B5314}"/>
              </a:ext>
            </a:extLst>
          </p:cNvPr>
          <p:cNvSpPr txBox="1"/>
          <p:nvPr/>
        </p:nvSpPr>
        <p:spPr>
          <a:xfrm>
            <a:off x="6152121" y="5760290"/>
            <a:ext cx="5813573" cy="923330"/>
          </a:xfrm>
          <a:prstGeom prst="rect">
            <a:avLst/>
          </a:prstGeom>
          <a:solidFill>
            <a:srgbClr val="DB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Specific Options</a:t>
            </a:r>
          </a:p>
          <a:p>
            <a:pPr algn="ctr"/>
            <a:r>
              <a:rPr lang="en-US" i="1" dirty="0"/>
              <a:t>estimate</a:t>
            </a:r>
            <a:r>
              <a:rPr lang="en-US" dirty="0"/>
              <a:t>:  null = number</a:t>
            </a:r>
          </a:p>
          <a:p>
            <a:pPr algn="ctr"/>
            <a:r>
              <a:rPr lang="en-US" i="1" dirty="0"/>
              <a:t>correlate</a:t>
            </a:r>
            <a:r>
              <a:rPr lang="en-US" dirty="0"/>
              <a:t>: line = NA (no line), 0 (flat line), 1 (fitted line)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90CC8-1074-482D-A462-52EAAE7DE24D}"/>
              </a:ext>
            </a:extLst>
          </p:cNvPr>
          <p:cNvSpPr txBox="1"/>
          <p:nvPr/>
        </p:nvSpPr>
        <p:spPr>
          <a:xfrm>
            <a:off x="6160321" y="2157484"/>
            <a:ext cx="5813572" cy="646331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Copy Figure to Word</a:t>
            </a:r>
          </a:p>
          <a:p>
            <a:pPr algn="ctr"/>
            <a:r>
              <a:rPr lang="en-US" dirty="0"/>
              <a:t>In the </a:t>
            </a:r>
            <a:r>
              <a:rPr lang="en-US" i="1" dirty="0"/>
              <a:t>Plots</a:t>
            </a:r>
            <a:r>
              <a:rPr lang="en-US" dirty="0"/>
              <a:t> tab, Click</a:t>
            </a:r>
            <a:r>
              <a:rPr lang="en-US" i="1" dirty="0"/>
              <a:t> Export &gt; Copy to Clipboard </a:t>
            </a:r>
            <a:r>
              <a:rPr lang="en-US" dirty="0"/>
              <a:t>&gt; </a:t>
            </a:r>
            <a:r>
              <a:rPr lang="en-US" i="1" dirty="0"/>
              <a:t>Copy Plot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8ADAB-1E40-4FCB-8465-F95358A6BFAE}"/>
              </a:ext>
            </a:extLst>
          </p:cNvPr>
          <p:cNvSpPr txBox="1"/>
          <p:nvPr/>
        </p:nvSpPr>
        <p:spPr>
          <a:xfrm>
            <a:off x="218106" y="6518246"/>
            <a:ext cx="546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Prepared by Stan Pounds 06/04/2024</a:t>
            </a:r>
          </a:p>
        </p:txBody>
      </p:sp>
    </p:spTree>
    <p:extLst>
      <p:ext uri="{BB962C8B-B14F-4D97-AF65-F5344CB8AC3E}">
        <p14:creationId xmlns:p14="http://schemas.microsoft.com/office/powerpoint/2010/main" val="1694783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0E7C99-DD1B-8096-F26A-EBD98CE8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7" y="646331"/>
            <a:ext cx="11360989" cy="6106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B04F8-2382-0F00-6DC2-7030A904E5C4}"/>
              </a:ext>
            </a:extLst>
          </p:cNvPr>
          <p:cNvSpPr txBox="1"/>
          <p:nvPr/>
        </p:nvSpPr>
        <p:spPr>
          <a:xfrm>
            <a:off x="543465" y="0"/>
            <a:ext cx="1064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Run line 111.  See the output in the Console.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AAE6B1-3521-703D-BD61-FEEAA78AEE5C}"/>
              </a:ext>
            </a:extLst>
          </p:cNvPr>
          <p:cNvSpPr/>
          <p:nvPr/>
        </p:nvSpPr>
        <p:spPr>
          <a:xfrm>
            <a:off x="467733" y="3989717"/>
            <a:ext cx="2286001" cy="40544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ADA5B-E5F5-A40C-280C-1553116295F8}"/>
              </a:ext>
            </a:extLst>
          </p:cNvPr>
          <p:cNvSpPr/>
          <p:nvPr/>
        </p:nvSpPr>
        <p:spPr>
          <a:xfrm>
            <a:off x="5621153" y="1498121"/>
            <a:ext cx="5739835" cy="269431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70EC3E-8E7D-5BC7-4329-7B7EB3EC0CD5}"/>
              </a:ext>
            </a:extLst>
          </p:cNvPr>
          <p:cNvSpPr/>
          <p:nvPr/>
        </p:nvSpPr>
        <p:spPr>
          <a:xfrm>
            <a:off x="3759466" y="1267569"/>
            <a:ext cx="542027" cy="21944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70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B6EB5-7B10-CA19-742E-FA067440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5" y="793037"/>
            <a:ext cx="10949796" cy="5888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B04F8-2382-0F00-6DC2-7030A904E5C4}"/>
              </a:ext>
            </a:extLst>
          </p:cNvPr>
          <p:cNvSpPr txBox="1"/>
          <p:nvPr/>
        </p:nvSpPr>
        <p:spPr>
          <a:xfrm>
            <a:off x="543465" y="0"/>
            <a:ext cx="1064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Note the instructions in the output.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ADA5B-E5F5-A40C-280C-1553116295F8}"/>
              </a:ext>
            </a:extLst>
          </p:cNvPr>
          <p:cNvSpPr/>
          <p:nvPr/>
        </p:nvSpPr>
        <p:spPr>
          <a:xfrm>
            <a:off x="4952999" y="2587926"/>
            <a:ext cx="3147205" cy="70736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24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B6EB5-7B10-CA19-742E-FA067440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5" y="793037"/>
            <a:ext cx="10949796" cy="5888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B04F8-2382-0F00-6DC2-7030A904E5C4}"/>
              </a:ext>
            </a:extLst>
          </p:cNvPr>
          <p:cNvSpPr txBox="1"/>
          <p:nvPr/>
        </p:nvSpPr>
        <p:spPr>
          <a:xfrm>
            <a:off x="543465" y="0"/>
            <a:ext cx="1064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Note and follow the instructions in the output.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ADA5B-E5F5-A40C-280C-1553116295F8}"/>
              </a:ext>
            </a:extLst>
          </p:cNvPr>
          <p:cNvSpPr/>
          <p:nvPr/>
        </p:nvSpPr>
        <p:spPr>
          <a:xfrm>
            <a:off x="4952999" y="2587926"/>
            <a:ext cx="3147205" cy="70736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26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D0363-A45A-3ED2-D44B-E48EE3F8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09" y="1010168"/>
            <a:ext cx="10584581" cy="5689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6F8DE-9678-7F96-BA60-BE92E0815A25}"/>
              </a:ext>
            </a:extLst>
          </p:cNvPr>
          <p:cNvSpPr txBox="1"/>
          <p:nvPr/>
        </p:nvSpPr>
        <p:spPr>
          <a:xfrm>
            <a:off x="419878" y="158620"/>
            <a:ext cx="10310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 the output.  Right Click.  Choose Copy.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B30E2-87A1-2EE1-A52F-32624F4A2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3" t="5625" r="18144" b="16202"/>
          <a:stretch/>
        </p:blipFill>
        <p:spPr>
          <a:xfrm>
            <a:off x="7212660" y="2535569"/>
            <a:ext cx="977409" cy="14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06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00F6F6-6B18-52E6-8E12-22C9BD62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50" y="0"/>
            <a:ext cx="62965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1D2F14-34BF-CC95-3BB9-5425DFE7D14D}"/>
              </a:ext>
            </a:extLst>
          </p:cNvPr>
          <p:cNvSpPr txBox="1"/>
          <p:nvPr/>
        </p:nvSpPr>
        <p:spPr>
          <a:xfrm>
            <a:off x="373224" y="934148"/>
            <a:ext cx="53978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In Word,</a:t>
            </a: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Right click</a:t>
            </a: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Choose paste (text only)</a:t>
            </a: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Table with commas is inserted.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360BEF-CD2E-C3E2-3343-0D5E950D6E80}"/>
              </a:ext>
            </a:extLst>
          </p:cNvPr>
          <p:cNvGrpSpPr/>
          <p:nvPr/>
        </p:nvGrpSpPr>
        <p:grpSpPr>
          <a:xfrm>
            <a:off x="6851102" y="4040743"/>
            <a:ext cx="1527712" cy="2455252"/>
            <a:chOff x="6238626" y="4023490"/>
            <a:chExt cx="1527712" cy="24552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B0A40E-BF62-DE27-33B7-7706E062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8626" y="4023490"/>
              <a:ext cx="1527712" cy="2455252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741A677-E65A-632D-205C-59A2C4FD0D3B}"/>
                </a:ext>
              </a:extLst>
            </p:cNvPr>
            <p:cNvSpPr/>
            <p:nvPr/>
          </p:nvSpPr>
          <p:spPr>
            <a:xfrm>
              <a:off x="6858000" y="4793381"/>
              <a:ext cx="276045" cy="313457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13703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CD072F-5811-C067-551C-B48FD0A3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612" y="0"/>
            <a:ext cx="62965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2536B5-38B3-5626-8F7E-F6655CC6CCE0}"/>
              </a:ext>
            </a:extLst>
          </p:cNvPr>
          <p:cNvSpPr txBox="1"/>
          <p:nvPr/>
        </p:nvSpPr>
        <p:spPr>
          <a:xfrm>
            <a:off x="348110" y="1604513"/>
            <a:ext cx="4313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 the table with commas.</a:t>
            </a: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BF9539-57CC-B17F-C0FB-D7B5BED26CAF}"/>
              </a:ext>
            </a:extLst>
          </p:cNvPr>
          <p:cNvSpPr/>
          <p:nvPr/>
        </p:nvSpPr>
        <p:spPr>
          <a:xfrm>
            <a:off x="5139982" y="1823467"/>
            <a:ext cx="2576245" cy="456870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07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8FBF04-804B-DF93-8DF1-A39F40C97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289" y="0"/>
            <a:ext cx="6296526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334CD1-4061-959D-47E3-7B0552EA7618}"/>
              </a:ext>
            </a:extLst>
          </p:cNvPr>
          <p:cNvSpPr/>
          <p:nvPr/>
        </p:nvSpPr>
        <p:spPr>
          <a:xfrm>
            <a:off x="6278592" y="327804"/>
            <a:ext cx="451449" cy="25879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856483-91ED-BB44-8B11-62FC80274ECD}"/>
              </a:ext>
            </a:extLst>
          </p:cNvPr>
          <p:cNvSpPr/>
          <p:nvPr/>
        </p:nvSpPr>
        <p:spPr>
          <a:xfrm>
            <a:off x="5942309" y="499193"/>
            <a:ext cx="451449" cy="60672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436DD4-0909-3D62-B18E-633628523F7C}"/>
              </a:ext>
            </a:extLst>
          </p:cNvPr>
          <p:cNvSpPr/>
          <p:nvPr/>
        </p:nvSpPr>
        <p:spPr>
          <a:xfrm>
            <a:off x="5942309" y="2784056"/>
            <a:ext cx="1466344" cy="26741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B9F69-D996-320A-F7B1-8C0B070600E7}"/>
              </a:ext>
            </a:extLst>
          </p:cNvPr>
          <p:cNvSpPr txBox="1"/>
          <p:nvPr/>
        </p:nvSpPr>
        <p:spPr>
          <a:xfrm>
            <a:off x="491706" y="690113"/>
            <a:ext cx="43908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Go to Insert</a:t>
            </a: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Then Table</a:t>
            </a: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Then Convert Text to Table.</a:t>
            </a:r>
          </a:p>
          <a:p>
            <a:pPr algn="l"/>
            <a:endParaRPr lang="en-US" sz="3600" b="1" dirty="0">
              <a:solidFill>
                <a:srgbClr val="C00000"/>
              </a:solidFill>
            </a:endParaRP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Click OK.</a:t>
            </a:r>
          </a:p>
        </p:txBody>
      </p:sp>
    </p:spTree>
    <p:extLst>
      <p:ext uri="{BB962C8B-B14F-4D97-AF65-F5344CB8AC3E}">
        <p14:creationId xmlns:p14="http://schemas.microsoft.com/office/powerpoint/2010/main" val="2610470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DAEF5-1218-6BED-386F-3EEBC090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0" y="783182"/>
            <a:ext cx="11018450" cy="5922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B9E6E-F4C3-E3CF-F640-7564DE494CB2}"/>
              </a:ext>
            </a:extLst>
          </p:cNvPr>
          <p:cNvSpPr txBox="1"/>
          <p:nvPr/>
        </p:nvSpPr>
        <p:spPr>
          <a:xfrm>
            <a:off x="793630" y="198407"/>
            <a:ext cx="1082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Highlight lines 19-20 and click Run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05999C-C03F-768C-87DB-B54DAC46EBDF}"/>
              </a:ext>
            </a:extLst>
          </p:cNvPr>
          <p:cNvSpPr/>
          <p:nvPr/>
        </p:nvSpPr>
        <p:spPr>
          <a:xfrm>
            <a:off x="877019" y="3916393"/>
            <a:ext cx="5782573" cy="40544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A53022-B3F4-98F2-E8DA-E3833E21224A}"/>
              </a:ext>
            </a:extLst>
          </p:cNvPr>
          <p:cNvSpPr/>
          <p:nvPr/>
        </p:nvSpPr>
        <p:spPr>
          <a:xfrm>
            <a:off x="4753155" y="1311092"/>
            <a:ext cx="517585" cy="40544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084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F695E0-F8A0-88FC-514F-D19E3412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628" y="0"/>
            <a:ext cx="62965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403F4C-5889-9584-9D7E-9FC53B32A359}"/>
              </a:ext>
            </a:extLst>
          </p:cNvPr>
          <p:cNvSpPr txBox="1"/>
          <p:nvPr/>
        </p:nvSpPr>
        <p:spPr>
          <a:xfrm>
            <a:off x="276045" y="1069675"/>
            <a:ext cx="4960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Now you have a (sort of)</a:t>
            </a: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nice looking table in your Word file!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8B0421-AFDB-E99E-BA1B-E25A265CD5D8}"/>
              </a:ext>
            </a:extLst>
          </p:cNvPr>
          <p:cNvSpPr/>
          <p:nvPr/>
        </p:nvSpPr>
        <p:spPr>
          <a:xfrm>
            <a:off x="6096000" y="3605842"/>
            <a:ext cx="4721525" cy="194094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74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01E751-CFBF-26AA-11DC-6EF24BA5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27" y="1303540"/>
            <a:ext cx="5137039" cy="559511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49CFC9-FFD3-056E-602D-57798BE156EC}"/>
              </a:ext>
            </a:extLst>
          </p:cNvPr>
          <p:cNvSpPr/>
          <p:nvPr/>
        </p:nvSpPr>
        <p:spPr>
          <a:xfrm>
            <a:off x="7229985" y="4101099"/>
            <a:ext cx="3907766" cy="199777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82FEE-5EAA-FBE4-0A88-F671F181336B}"/>
              </a:ext>
            </a:extLst>
          </p:cNvPr>
          <p:cNvSpPr txBox="1"/>
          <p:nvPr/>
        </p:nvSpPr>
        <p:spPr>
          <a:xfrm>
            <a:off x="8842075" y="103211"/>
            <a:ext cx="3907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Highlight, right click, copy in 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8F6AA-1397-FA15-3CCB-B9EA25DBEF08}"/>
              </a:ext>
            </a:extLst>
          </p:cNvPr>
          <p:cNvSpPr txBox="1"/>
          <p:nvPr/>
        </p:nvSpPr>
        <p:spPr>
          <a:xfrm>
            <a:off x="365711" y="4397275"/>
            <a:ext cx="4270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</a:rPr>
              <a:t>In Word, right click and paste.</a:t>
            </a:r>
          </a:p>
          <a:p>
            <a:pPr algn="l"/>
            <a:r>
              <a:rPr lang="en-US" sz="3600" b="1" dirty="0">
                <a:solidFill>
                  <a:srgbClr val="C00000"/>
                </a:solidFill>
              </a:rPr>
              <a:t>Edit to make it look and read nice.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39DE1-C2C4-D544-F634-915B6B52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1"/>
            <a:ext cx="7453223" cy="40061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B78D5B-5AAE-447F-4BD4-F7C35AB65ECB}"/>
              </a:ext>
            </a:extLst>
          </p:cNvPr>
          <p:cNvSpPr/>
          <p:nvPr/>
        </p:nvSpPr>
        <p:spPr>
          <a:xfrm>
            <a:off x="3349926" y="1056891"/>
            <a:ext cx="4103298" cy="87989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8CF7A2E-F033-DD17-702E-10BABCF70E2F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4734179" y="2604181"/>
            <a:ext cx="3163202" cy="1828410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603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6683-CFD7-DF0E-2F01-444A18E9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431E9-8C21-9E90-E926-C13B7CC92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making your own descriptive report for another variable in this data set.</a:t>
            </a:r>
          </a:p>
        </p:txBody>
      </p:sp>
    </p:spTree>
    <p:extLst>
      <p:ext uri="{BB962C8B-B14F-4D97-AF65-F5344CB8AC3E}">
        <p14:creationId xmlns:p14="http://schemas.microsoft.com/office/powerpoint/2010/main" val="104110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543E61-9081-ACF0-168F-442C145D3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3" y="736797"/>
            <a:ext cx="11139577" cy="598752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D58BFC-D276-393D-EA4C-D3014FD1B8B0}"/>
              </a:ext>
            </a:extLst>
          </p:cNvPr>
          <p:cNvSpPr/>
          <p:nvPr/>
        </p:nvSpPr>
        <p:spPr>
          <a:xfrm>
            <a:off x="6211019" y="1613140"/>
            <a:ext cx="5391509" cy="194956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587CE-408E-5AD1-4A68-078798B28710}"/>
              </a:ext>
            </a:extLst>
          </p:cNvPr>
          <p:cNvSpPr txBox="1"/>
          <p:nvPr/>
        </p:nvSpPr>
        <p:spPr>
          <a:xfrm>
            <a:off x="655607" y="133680"/>
            <a:ext cx="1067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It will produce some messages: SBP is ready.</a:t>
            </a:r>
          </a:p>
        </p:txBody>
      </p:sp>
    </p:spTree>
    <p:extLst>
      <p:ext uri="{BB962C8B-B14F-4D97-AF65-F5344CB8AC3E}">
        <p14:creationId xmlns:p14="http://schemas.microsoft.com/office/powerpoint/2010/main" val="197891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73A41-1CEF-AF69-8A43-307C86957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EFECA-EE73-25C2-B535-C1B034711F36}"/>
              </a:ext>
            </a:extLst>
          </p:cNvPr>
          <p:cNvSpPr txBox="1"/>
          <p:nvPr/>
        </p:nvSpPr>
        <p:spPr>
          <a:xfrm>
            <a:off x="396815" y="163902"/>
            <a:ext cx="10826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https://bmjopen.bmj.com/content/6/12/e012850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8782C-73FB-226C-AC8E-A576B907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782422"/>
            <a:ext cx="10998467" cy="59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66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3600" b="1" dirty="0" smtClean="0">
            <a:solidFill>
              <a:srgbClr val="C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5442</Words>
  <Application>Microsoft Office PowerPoint</Application>
  <PresentationFormat>Widescreen</PresentationFormat>
  <Paragraphs>647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The Simple Biostat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Pounds, Stanley</dc:creator>
  <cp:lastModifiedBy>Pounds, Stanley</cp:lastModifiedBy>
  <cp:revision>15</cp:revision>
  <cp:lastPrinted>2025-06-02T00:00:46Z</cp:lastPrinted>
  <dcterms:created xsi:type="dcterms:W3CDTF">2022-07-27T16:10:12Z</dcterms:created>
  <dcterms:modified xsi:type="dcterms:W3CDTF">2025-06-02T00:01:13Z</dcterms:modified>
</cp:coreProperties>
</file>